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Poppins" panose="020B0604020202020204" charset="0"/>
      <p:regular r:id="rId11"/>
      <p:bold r:id="rId12"/>
      <p:italic r:id="rId13"/>
      <p:boldItalic r:id="rId14"/>
    </p:embeddedFont>
    <p:embeddedFont>
      <p:font typeface="Raleway" panose="020B0604020202020204" charset="0"/>
      <p:regular r:id="rId15"/>
      <p:bold r:id="rId16"/>
      <p:italic r:id="rId17"/>
      <p:boldItalic r:id="rId18"/>
    </p:embeddedFont>
    <p:embeddedFont>
      <p:font typeface="Bradley Hand ITC" panose="03070402050302030203" pitchFamily="66" charset="0"/>
      <p:regular r:id="rId19"/>
    </p:embeddedFont>
    <p:embeddedFont>
      <p:font typeface="Lato" panose="020B0604020202020204" charset="0"/>
      <p:regular r:id="rId20"/>
      <p:bold r:id="rId21"/>
      <p:italic r:id="rId22"/>
      <p:boldItalic r:id="rId23"/>
    </p:embeddedFont>
    <p:embeddedFont>
      <p:font typeface="Garamond" panose="02020404030301010803" pitchFamily="18" charset="0"/>
      <p:regular r:id="rId24"/>
      <p:bold r:id="rId25"/>
      <p: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19" autoAdjust="0"/>
  </p:normalViewPr>
  <p:slideViewPr>
    <p:cSldViewPr snapToGrid="0">
      <p:cViewPr varScale="1">
        <p:scale>
          <a:sx n="105" d="100"/>
          <a:sy n="105" d="100"/>
        </p:scale>
        <p:origin x="192"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561877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250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ac95b13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ac95b13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FIRST is a learning opportunity for students where they can participate in activities to </a:t>
            </a:r>
            <a:r>
              <a:rPr lang="en" dirty="0" smtClean="0"/>
              <a:t>design </a:t>
            </a:r>
            <a:r>
              <a:rPr lang="en" dirty="0"/>
              <a:t>and build a robot on a team in 6 weeks before you compete against other teams from the state and beyond</a:t>
            </a:r>
            <a:r>
              <a:rPr lang="en" dirty="0" smtClean="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t>It is a learning opportunity where students can learn a variety of things such as mechanical, electrical and programming. Although there are engineering activities, there are also non-engineering things that you can do such as learning how to run a business and marketing.</a:t>
            </a:r>
          </a:p>
        </p:txBody>
      </p:sp>
    </p:spTree>
    <p:extLst>
      <p:ext uri="{BB962C8B-B14F-4D97-AF65-F5344CB8AC3E}">
        <p14:creationId xmlns:p14="http://schemas.microsoft.com/office/powerpoint/2010/main" val="363511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ac95b132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ac95b132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engineering side of robotics is made up of mechanical, where you can learn about CAD(Computer Assisted Design) for the robot’s parts, building the robot, and using power tools like drills, a drill press, a bandsaw, etc. Electrical which has cable management for the robot to make it organized and easy to access if anything goes wrong and soldering. Lastly there is programming where you learn about Java and create the code that the robot will use to be able to move around and operate its parts.</a:t>
            </a:r>
            <a:endParaRPr dirty="0"/>
          </a:p>
        </p:txBody>
      </p:sp>
    </p:spTree>
    <p:extLst>
      <p:ext uri="{BB962C8B-B14F-4D97-AF65-F5344CB8AC3E}">
        <p14:creationId xmlns:p14="http://schemas.microsoft.com/office/powerpoint/2010/main" val="24351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ac95b1327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ac95b1327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also the non engineering side of robotics is filled with the business, media, branding, community outreaches, and team bonding. Business is where you manage the team’s finances and sponsorships. You basically cause the team to not spend money on un</a:t>
            </a:r>
            <a:endParaRPr dirty="0"/>
          </a:p>
        </p:txBody>
      </p:sp>
    </p:spTree>
    <p:extLst>
      <p:ext uri="{BB962C8B-B14F-4D97-AF65-F5344CB8AC3E}">
        <p14:creationId xmlns:p14="http://schemas.microsoft.com/office/powerpoint/2010/main" val="254468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ac95b1327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ac95b132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519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ac95b132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ac95b1327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Team building is a very important challenge to tackle even before you begin thinking about building robots. This gives students a chance to start developing a problem solving skill set all while getting to have fun and meet their fellow team mates.</a:t>
            </a:r>
            <a:endParaRPr dirty="0"/>
          </a:p>
        </p:txBody>
      </p:sp>
    </p:spTree>
    <p:extLst>
      <p:ext uri="{BB962C8B-B14F-4D97-AF65-F5344CB8AC3E}">
        <p14:creationId xmlns:p14="http://schemas.microsoft.com/office/powerpoint/2010/main" val="59147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ac95b132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ac95b132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520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ac95b132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ac95b132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602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5400000">
              <a:off x="4836311" y="2333254"/>
              <a:ext cx="25200" cy="536700"/>
            </a:xfrm>
            <a:prstGeom prst="rect">
              <a:avLst/>
            </a:prstGeom>
            <a:solidFill>
              <a:srgbClr val="009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6" name="Google Shape;66;p9"/>
          <p:cNvSpPr txBox="1">
            <a:spLocks noGrp="1"/>
          </p:cNvSpPr>
          <p:nvPr>
            <p:ph type="title"/>
          </p:nvPr>
        </p:nvSpPr>
        <p:spPr>
          <a:xfrm>
            <a:off x="724950" y="15510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1495500"/>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jpg"/><Relationship Id="rId10" Type="http://schemas.openxmlformats.org/officeDocument/2006/relationships/image" Target="../media/image9.gif"/><Relationship Id="rId4" Type="http://schemas.openxmlformats.org/officeDocument/2006/relationships/image" Target="../media/image3.jp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gif"/><Relationship Id="rId2" Type="http://schemas.openxmlformats.org/officeDocument/2006/relationships/slideLayout" Target="../slideLayouts/slideLayout8.xml"/><Relationship Id="rId1" Type="http://schemas.openxmlformats.org/officeDocument/2006/relationships/video" Target="https://www.youtube.com/embed/mtE6Va6oOhU" TargetMode="Externa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hyperlink" Target="mailto:npalachuk@everettsd.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3" name="Rectangle 2"/>
          <p:cNvSpPr/>
          <p:nvPr/>
        </p:nvSpPr>
        <p:spPr>
          <a:xfrm>
            <a:off x="0" y="0"/>
            <a:ext cx="9144000" cy="492443"/>
          </a:xfrm>
          <a:prstGeom prst="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86;p13"/>
          <p:cNvSpPr txBox="1">
            <a:spLocks noGrp="1"/>
          </p:cNvSpPr>
          <p:nvPr>
            <p:ph type="ctrTitle"/>
          </p:nvPr>
        </p:nvSpPr>
        <p:spPr>
          <a:xfrm>
            <a:off x="729625" y="1842925"/>
            <a:ext cx="4322100" cy="92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oppins"/>
                <a:ea typeface="Poppins"/>
                <a:cs typeface="Poppins"/>
                <a:sym typeface="Poppins"/>
              </a:rPr>
              <a:t>What is FIRST?</a:t>
            </a:r>
            <a:endParaRPr b="1" dirty="0">
              <a:latin typeface="Poppins"/>
              <a:ea typeface="Poppins"/>
              <a:cs typeface="Poppins"/>
              <a:sym typeface="Poppins"/>
            </a:endParaRPr>
          </a:p>
        </p:txBody>
      </p:sp>
      <p:sp>
        <p:nvSpPr>
          <p:cNvPr id="87" name="Google Shape;87;p13"/>
          <p:cNvSpPr txBox="1">
            <a:spLocks noGrp="1"/>
          </p:cNvSpPr>
          <p:nvPr>
            <p:ph type="subTitle" idx="1"/>
          </p:nvPr>
        </p:nvSpPr>
        <p:spPr>
          <a:xfrm>
            <a:off x="630176" y="2679250"/>
            <a:ext cx="4521000" cy="54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Cascade/Everett High School</a:t>
            </a:r>
            <a:endParaRPr dirty="0"/>
          </a:p>
          <a:p>
            <a:pPr marL="0" lvl="0" indent="0" algn="ctr" rtl="0">
              <a:spcBef>
                <a:spcPts val="0"/>
              </a:spcBef>
              <a:spcAft>
                <a:spcPts val="0"/>
              </a:spcAft>
              <a:buNone/>
            </a:pPr>
            <a:r>
              <a:rPr lang="en"/>
              <a:t>Otter Chaos 4512 Robotics Team</a:t>
            </a:r>
            <a:endParaRPr dirty="0"/>
          </a:p>
        </p:txBody>
      </p:sp>
      <p:pic>
        <p:nvPicPr>
          <p:cNvPr id="88" name="Google Shape;88;p13"/>
          <p:cNvPicPr preferRelativeResize="0"/>
          <p:nvPr/>
        </p:nvPicPr>
        <p:blipFill>
          <a:blip r:embed="rId3">
            <a:alphaModFix/>
          </a:blip>
          <a:stretch>
            <a:fillRect/>
          </a:stretch>
        </p:blipFill>
        <p:spPr>
          <a:xfrm>
            <a:off x="5667175" y="1484150"/>
            <a:ext cx="3174250" cy="2175200"/>
          </a:xfrm>
          <a:prstGeom prst="rect">
            <a:avLst/>
          </a:prstGeom>
          <a:noFill/>
          <a:ln>
            <a:noFill/>
          </a:ln>
        </p:spPr>
      </p:pic>
      <p:sp>
        <p:nvSpPr>
          <p:cNvPr id="2" name="TextBox 1"/>
          <p:cNvSpPr txBox="1"/>
          <p:nvPr/>
        </p:nvSpPr>
        <p:spPr>
          <a:xfrm>
            <a:off x="0" y="0"/>
            <a:ext cx="9144000" cy="492443"/>
          </a:xfrm>
          <a:prstGeom prst="rect">
            <a:avLst/>
          </a:prstGeom>
          <a:noFill/>
        </p:spPr>
        <p:txBody>
          <a:bodyPr wrap="square" rtlCol="0">
            <a:spAutoFit/>
          </a:bodyPr>
          <a:lstStyle/>
          <a:p>
            <a:pPr algn="ctr"/>
            <a:r>
              <a:rPr lang="en-US" sz="2600" b="1" u="sng" dirty="0">
                <a:latin typeface="Garamond" panose="02020404030301010803" pitchFamily="18" charset="0"/>
              </a:rPr>
              <a:t>F</a:t>
            </a:r>
            <a:r>
              <a:rPr lang="en-US" sz="2600" b="1" dirty="0">
                <a:latin typeface="Garamond" panose="02020404030301010803" pitchFamily="18" charset="0"/>
              </a:rPr>
              <a:t>or </a:t>
            </a:r>
            <a:r>
              <a:rPr lang="en-US" sz="2600" b="1" u="sng" dirty="0">
                <a:latin typeface="Garamond" panose="02020404030301010803" pitchFamily="18" charset="0"/>
              </a:rPr>
              <a:t>I</a:t>
            </a:r>
            <a:r>
              <a:rPr lang="en-US" sz="2600" b="1" dirty="0">
                <a:latin typeface="Garamond" panose="02020404030301010803" pitchFamily="18" charset="0"/>
              </a:rPr>
              <a:t>nspiration and </a:t>
            </a:r>
            <a:r>
              <a:rPr lang="en-US" sz="2600" b="1" u="sng" dirty="0">
                <a:latin typeface="Garamond" panose="02020404030301010803" pitchFamily="18" charset="0"/>
              </a:rPr>
              <a:t>R</a:t>
            </a:r>
            <a:r>
              <a:rPr lang="en-US" sz="2600" b="1" dirty="0">
                <a:latin typeface="Garamond" panose="02020404030301010803" pitchFamily="18" charset="0"/>
              </a:rPr>
              <a:t>ecognition of </a:t>
            </a:r>
            <a:r>
              <a:rPr lang="en-US" sz="2600" b="1" u="sng" dirty="0">
                <a:latin typeface="Garamond" panose="02020404030301010803" pitchFamily="18" charset="0"/>
              </a:rPr>
              <a:t>S</a:t>
            </a:r>
            <a:r>
              <a:rPr lang="en-US" sz="2600" b="1" dirty="0">
                <a:latin typeface="Garamond" panose="02020404030301010803" pitchFamily="18" charset="0"/>
              </a:rPr>
              <a:t>cience and </a:t>
            </a:r>
            <a:r>
              <a:rPr lang="en-US" sz="2600" b="1" u="sng" dirty="0">
                <a:latin typeface="Garamond" panose="02020404030301010803" pitchFamily="18" charset="0"/>
              </a:rPr>
              <a:t>T</a:t>
            </a:r>
            <a:r>
              <a:rPr lang="en-US" sz="2600" b="1" dirty="0">
                <a:latin typeface="Garamond" panose="02020404030301010803" pitchFamily="18" charset="0"/>
              </a:rPr>
              <a:t>echnology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10" name="Picture 9"/>
          <p:cNvPicPr/>
          <p:nvPr/>
        </p:nvPicPr>
        <p:blipFill rotWithShape="1">
          <a:blip r:embed="rId3" cstate="print">
            <a:extLst>
              <a:ext uri="{28A0092B-C50C-407E-A947-70E740481C1C}">
                <a14:useLocalDpi xmlns:a14="http://schemas.microsoft.com/office/drawing/2010/main" val="0"/>
              </a:ext>
            </a:extLst>
          </a:blip>
          <a:srcRect l="22713" r="15080"/>
          <a:stretch/>
        </p:blipFill>
        <p:spPr bwMode="auto">
          <a:xfrm>
            <a:off x="7013827" y="3245450"/>
            <a:ext cx="2130174" cy="1898049"/>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569"/>
          <a:stretch/>
        </p:blipFill>
        <p:spPr>
          <a:xfrm>
            <a:off x="6652555" y="0"/>
            <a:ext cx="2491445" cy="2323214"/>
          </a:xfrm>
          <a:prstGeom prst="rect">
            <a:avLst/>
          </a:prstGeom>
        </p:spPr>
      </p:pic>
      <p:sp>
        <p:nvSpPr>
          <p:cNvPr id="93" name="Google Shape;93;p14"/>
          <p:cNvSpPr txBox="1">
            <a:spLocks noGrp="1"/>
          </p:cNvSpPr>
          <p:nvPr>
            <p:ph type="title"/>
          </p:nvPr>
        </p:nvSpPr>
        <p:spPr>
          <a:xfrm>
            <a:off x="724950" y="15510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IS FIRST?</a:t>
            </a:r>
            <a:endParaRPr sz="3000" dirty="0"/>
          </a:p>
        </p:txBody>
      </p:sp>
      <p:pic>
        <p:nvPicPr>
          <p:cNvPr id="95" name="Google Shape;95;p14"/>
          <p:cNvPicPr preferRelativeResize="0"/>
          <p:nvPr/>
        </p:nvPicPr>
        <p:blipFill rotWithShape="1">
          <a:blip r:embed="rId5">
            <a:alphaModFix/>
          </a:blip>
          <a:srcRect l="21244" r="28888"/>
          <a:stretch/>
        </p:blipFill>
        <p:spPr>
          <a:xfrm>
            <a:off x="4575427" y="-28353"/>
            <a:ext cx="2130174" cy="2351567"/>
          </a:xfrm>
          <a:prstGeom prst="rect">
            <a:avLst/>
          </a:prstGeom>
          <a:noFill/>
          <a:ln>
            <a:noFill/>
          </a:ln>
        </p:spPr>
      </p:pic>
      <p:pic>
        <p:nvPicPr>
          <p:cNvPr id="96" name="Google Shape;96;p14"/>
          <p:cNvPicPr preferRelativeResize="0"/>
          <p:nvPr/>
        </p:nvPicPr>
        <p:blipFill>
          <a:blip r:embed="rId6">
            <a:alphaModFix/>
          </a:blip>
          <a:stretch>
            <a:fillRect/>
          </a:stretch>
        </p:blipFill>
        <p:spPr>
          <a:xfrm>
            <a:off x="7207354" y="4565950"/>
            <a:ext cx="1732600" cy="409450"/>
          </a:xfrm>
          <a:prstGeom prst="rect">
            <a:avLst/>
          </a:prstGeom>
          <a:noFill/>
          <a:ln>
            <a:noFill/>
          </a:ln>
        </p:spPr>
      </p:pic>
      <p:sp>
        <p:nvSpPr>
          <p:cNvPr id="97" name="Google Shape;97;p14"/>
          <p:cNvSpPr txBox="1"/>
          <p:nvPr/>
        </p:nvSpPr>
        <p:spPr>
          <a:xfrm>
            <a:off x="551100" y="1515500"/>
            <a:ext cx="3474900" cy="3459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Lato"/>
              <a:buChar char="●"/>
            </a:pPr>
            <a:r>
              <a:rPr lang="en" sz="1800" dirty="0">
                <a:solidFill>
                  <a:schemeClr val="accent1"/>
                </a:solidFill>
                <a:latin typeface="Lato"/>
                <a:ea typeface="Lato"/>
                <a:cs typeface="Lato"/>
                <a:sym typeface="Lato"/>
              </a:rPr>
              <a:t>Learning opportunities and community</a:t>
            </a:r>
            <a:endParaRPr sz="1800" dirty="0">
              <a:solidFill>
                <a:schemeClr val="accent1"/>
              </a:solidFill>
              <a:latin typeface="Lato"/>
              <a:ea typeface="Lato"/>
              <a:cs typeface="Lato"/>
              <a:sym typeface="Lato"/>
            </a:endParaRPr>
          </a:p>
          <a:p>
            <a:pPr marL="457200" lvl="0" indent="-342900" algn="l" rtl="0">
              <a:lnSpc>
                <a:spcPct val="115000"/>
              </a:lnSpc>
              <a:spcBef>
                <a:spcPts val="0"/>
              </a:spcBef>
              <a:spcAft>
                <a:spcPts val="0"/>
              </a:spcAft>
              <a:buClr>
                <a:schemeClr val="accent1"/>
              </a:buClr>
              <a:buSzPts val="1800"/>
              <a:buFont typeface="Lato"/>
              <a:buChar char="●"/>
            </a:pPr>
            <a:r>
              <a:rPr lang="en" sz="1800" dirty="0">
                <a:solidFill>
                  <a:schemeClr val="accent1"/>
                </a:solidFill>
                <a:latin typeface="Lato"/>
                <a:ea typeface="Lato"/>
                <a:cs typeface="Lato"/>
                <a:sym typeface="Lato"/>
              </a:rPr>
              <a:t>Mechanical</a:t>
            </a:r>
            <a:endParaRPr sz="1800" dirty="0">
              <a:solidFill>
                <a:schemeClr val="accent1"/>
              </a:solidFill>
              <a:latin typeface="Lato"/>
              <a:ea typeface="Lato"/>
              <a:cs typeface="Lato"/>
              <a:sym typeface="Lato"/>
            </a:endParaRPr>
          </a:p>
          <a:p>
            <a:pPr marL="457200" lvl="0" indent="-342900" algn="l" rtl="0">
              <a:lnSpc>
                <a:spcPct val="115000"/>
              </a:lnSpc>
              <a:spcBef>
                <a:spcPts val="0"/>
              </a:spcBef>
              <a:spcAft>
                <a:spcPts val="0"/>
              </a:spcAft>
              <a:buClr>
                <a:schemeClr val="accent1"/>
              </a:buClr>
              <a:buSzPts val="1800"/>
              <a:buFont typeface="Lato"/>
              <a:buChar char="●"/>
            </a:pPr>
            <a:r>
              <a:rPr lang="en" sz="1800" dirty="0">
                <a:solidFill>
                  <a:schemeClr val="accent1"/>
                </a:solidFill>
                <a:latin typeface="Lato"/>
                <a:ea typeface="Lato"/>
                <a:cs typeface="Lato"/>
                <a:sym typeface="Lato"/>
              </a:rPr>
              <a:t>Electrical</a:t>
            </a:r>
            <a:endParaRPr sz="1800" dirty="0">
              <a:solidFill>
                <a:schemeClr val="accent1"/>
              </a:solidFill>
              <a:latin typeface="Lato"/>
              <a:ea typeface="Lato"/>
              <a:cs typeface="Lato"/>
              <a:sym typeface="Lato"/>
            </a:endParaRPr>
          </a:p>
          <a:p>
            <a:pPr marL="457200" lvl="0" indent="-342900" algn="l" rtl="0">
              <a:lnSpc>
                <a:spcPct val="115000"/>
              </a:lnSpc>
              <a:spcBef>
                <a:spcPts val="0"/>
              </a:spcBef>
              <a:spcAft>
                <a:spcPts val="0"/>
              </a:spcAft>
              <a:buClr>
                <a:schemeClr val="accent1"/>
              </a:buClr>
              <a:buSzPts val="1800"/>
              <a:buFont typeface="Lato"/>
              <a:buChar char="●"/>
            </a:pPr>
            <a:r>
              <a:rPr lang="en" sz="1800" dirty="0">
                <a:solidFill>
                  <a:schemeClr val="accent1"/>
                </a:solidFill>
                <a:latin typeface="Lato"/>
                <a:ea typeface="Lato"/>
                <a:cs typeface="Lato"/>
                <a:sym typeface="Lato"/>
              </a:rPr>
              <a:t>Programming</a:t>
            </a:r>
            <a:endParaRPr sz="1800" dirty="0">
              <a:solidFill>
                <a:schemeClr val="accent1"/>
              </a:solidFill>
              <a:latin typeface="Lato"/>
              <a:ea typeface="Lato"/>
              <a:cs typeface="Lato"/>
              <a:sym typeface="Lato"/>
            </a:endParaRPr>
          </a:p>
          <a:p>
            <a:pPr marL="457200" lvl="0" indent="-342900" algn="l" rtl="0">
              <a:lnSpc>
                <a:spcPct val="115000"/>
              </a:lnSpc>
              <a:spcBef>
                <a:spcPts val="0"/>
              </a:spcBef>
              <a:spcAft>
                <a:spcPts val="0"/>
              </a:spcAft>
              <a:buClr>
                <a:schemeClr val="accent1"/>
              </a:buClr>
              <a:buSzPts val="1800"/>
              <a:buFont typeface="Lato"/>
              <a:buChar char="●"/>
            </a:pPr>
            <a:r>
              <a:rPr lang="en" sz="1800" dirty="0">
                <a:solidFill>
                  <a:schemeClr val="accent1"/>
                </a:solidFill>
                <a:latin typeface="Lato"/>
                <a:ea typeface="Lato"/>
                <a:cs typeface="Lato"/>
                <a:sym typeface="Lato"/>
              </a:rPr>
              <a:t>Business and </a:t>
            </a:r>
            <a:r>
              <a:rPr lang="en" sz="1800" dirty="0" smtClean="0">
                <a:solidFill>
                  <a:schemeClr val="accent1"/>
                </a:solidFill>
                <a:latin typeface="Lato"/>
                <a:ea typeface="Lato"/>
                <a:cs typeface="Lato"/>
                <a:sym typeface="Lato"/>
              </a:rPr>
              <a:t>Marketing</a:t>
            </a:r>
          </a:p>
          <a:p>
            <a:pPr marL="457200" lvl="0" indent="-342900" algn="l" rtl="0">
              <a:lnSpc>
                <a:spcPct val="115000"/>
              </a:lnSpc>
              <a:spcBef>
                <a:spcPts val="0"/>
              </a:spcBef>
              <a:spcAft>
                <a:spcPts val="0"/>
              </a:spcAft>
              <a:buClr>
                <a:schemeClr val="accent1"/>
              </a:buClr>
              <a:buSzPts val="1800"/>
              <a:buFont typeface="Lato"/>
              <a:buChar char="●"/>
            </a:pPr>
            <a:r>
              <a:rPr lang="en" sz="1800" dirty="0" smtClean="0">
                <a:solidFill>
                  <a:schemeClr val="accent1"/>
                </a:solidFill>
                <a:latin typeface="Lato"/>
                <a:ea typeface="Lato"/>
                <a:cs typeface="Lato"/>
                <a:sym typeface="Lato"/>
              </a:rPr>
              <a:t>Fundraising</a:t>
            </a:r>
            <a:endParaRPr sz="1800" dirty="0">
              <a:solidFill>
                <a:schemeClr val="accent1"/>
              </a:solidFill>
              <a:latin typeface="Lato"/>
              <a:ea typeface="Lato"/>
              <a:cs typeface="Lato"/>
              <a:sym typeface="Lato"/>
            </a:endParaRPr>
          </a:p>
          <a:p>
            <a:pPr marL="457200" lvl="0" indent="-342900" algn="l" rtl="0">
              <a:lnSpc>
                <a:spcPct val="115000"/>
              </a:lnSpc>
              <a:spcBef>
                <a:spcPts val="0"/>
              </a:spcBef>
              <a:spcAft>
                <a:spcPts val="0"/>
              </a:spcAft>
              <a:buClr>
                <a:schemeClr val="accent1"/>
              </a:buClr>
              <a:buSzPts val="1800"/>
              <a:buFont typeface="Lato"/>
              <a:buChar char="●"/>
            </a:pPr>
            <a:r>
              <a:rPr lang="en" sz="1800" dirty="0">
                <a:solidFill>
                  <a:schemeClr val="accent1"/>
                </a:solidFill>
                <a:latin typeface="Lato"/>
                <a:ea typeface="Lato"/>
                <a:cs typeface="Lato"/>
                <a:sym typeface="Lato"/>
              </a:rPr>
              <a:t>Competition</a:t>
            </a:r>
            <a:endParaRPr sz="1800" dirty="0">
              <a:solidFill>
                <a:schemeClr val="accent1"/>
              </a:solidFill>
              <a:latin typeface="Lato"/>
              <a:ea typeface="Lato"/>
              <a:cs typeface="Lato"/>
              <a:sym typeface="Lato"/>
            </a:endParaRPr>
          </a:p>
        </p:txBody>
      </p:sp>
      <p:pic>
        <p:nvPicPr>
          <p:cNvPr id="11" name="Picture 10"/>
          <p:cNvPicPr/>
          <p:nvPr/>
        </p:nvPicPr>
        <p:blipFill rotWithShape="1">
          <a:blip r:embed="rId7" cstate="print">
            <a:extLst>
              <a:ext uri="{28A0092B-C50C-407E-A947-70E740481C1C}">
                <a14:useLocalDpi xmlns:a14="http://schemas.microsoft.com/office/drawing/2010/main" val="0"/>
              </a:ext>
            </a:extLst>
          </a:blip>
          <a:srcRect l="30888" t="32145" r="22884" b="14099"/>
          <a:stretch/>
        </p:blipFill>
        <p:spPr bwMode="auto">
          <a:xfrm>
            <a:off x="4575427" y="3246474"/>
            <a:ext cx="2438399" cy="1897026"/>
          </a:xfrm>
          <a:prstGeom prst="rect">
            <a:avLst/>
          </a:prstGeom>
          <a:noFill/>
          <a:ln>
            <a:no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26764">
            <a:off x="4908069" y="2263105"/>
            <a:ext cx="478396" cy="104348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179" y="2451955"/>
            <a:ext cx="553547" cy="62296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9554" y="2494770"/>
            <a:ext cx="805070" cy="62434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13826" y="2424536"/>
            <a:ext cx="897687" cy="757232"/>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3654" y="2441639"/>
            <a:ext cx="902423" cy="63327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431600" y="122125"/>
            <a:ext cx="3670800" cy="117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How Does Robotics Introduce Engineering?</a:t>
            </a:r>
            <a:endParaRPr sz="2400" dirty="0"/>
          </a:p>
        </p:txBody>
      </p:sp>
      <p:sp>
        <p:nvSpPr>
          <p:cNvPr id="103" name="Google Shape;103;p15"/>
          <p:cNvSpPr txBox="1">
            <a:spLocks noGrp="1"/>
          </p:cNvSpPr>
          <p:nvPr>
            <p:ph type="subTitle" idx="1"/>
          </p:nvPr>
        </p:nvSpPr>
        <p:spPr>
          <a:xfrm>
            <a:off x="801500" y="1495400"/>
            <a:ext cx="3300900" cy="3070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Mechanical</a:t>
            </a:r>
            <a:endParaRPr dirty="0"/>
          </a:p>
          <a:p>
            <a:pPr marL="914400" lvl="1" indent="-330200" algn="l" rtl="0">
              <a:spcBef>
                <a:spcPts val="0"/>
              </a:spcBef>
              <a:spcAft>
                <a:spcPts val="0"/>
              </a:spcAft>
              <a:buSzPts val="1600"/>
              <a:buChar char="○"/>
            </a:pPr>
            <a:r>
              <a:rPr lang="en"/>
              <a:t>Designing and building robot</a:t>
            </a:r>
            <a:endParaRPr dirty="0"/>
          </a:p>
          <a:p>
            <a:pPr marL="914400" lvl="1" indent="-330200" algn="l" rtl="0">
              <a:spcBef>
                <a:spcPts val="0"/>
              </a:spcBef>
              <a:spcAft>
                <a:spcPts val="0"/>
              </a:spcAft>
              <a:buSzPts val="1600"/>
              <a:buChar char="○"/>
            </a:pPr>
            <a:r>
              <a:rPr lang="en"/>
              <a:t>Using power tools</a:t>
            </a:r>
            <a:endParaRPr dirty="0"/>
          </a:p>
          <a:p>
            <a:pPr marL="457200" lvl="0" indent="-330200" algn="l" rtl="0">
              <a:spcBef>
                <a:spcPts val="0"/>
              </a:spcBef>
              <a:spcAft>
                <a:spcPts val="0"/>
              </a:spcAft>
              <a:buSzPts val="1600"/>
              <a:buChar char="●"/>
            </a:pPr>
            <a:r>
              <a:rPr lang="en"/>
              <a:t>Electrical</a:t>
            </a:r>
            <a:endParaRPr dirty="0"/>
          </a:p>
          <a:p>
            <a:pPr marL="914400" lvl="1" indent="-330200" algn="l" rtl="0">
              <a:spcBef>
                <a:spcPts val="0"/>
              </a:spcBef>
              <a:spcAft>
                <a:spcPts val="0"/>
              </a:spcAft>
              <a:buSzPts val="1600"/>
              <a:buChar char="○"/>
            </a:pPr>
            <a:r>
              <a:rPr lang="en"/>
              <a:t>Cable management</a:t>
            </a:r>
            <a:endParaRPr dirty="0"/>
          </a:p>
          <a:p>
            <a:pPr marL="914400" lvl="1" indent="-330200" algn="l" rtl="0">
              <a:spcBef>
                <a:spcPts val="0"/>
              </a:spcBef>
              <a:spcAft>
                <a:spcPts val="0"/>
              </a:spcAft>
              <a:buSzPts val="1600"/>
              <a:buChar char="○"/>
            </a:pPr>
            <a:r>
              <a:rPr lang="en"/>
              <a:t>Soldering</a:t>
            </a:r>
            <a:endParaRPr dirty="0"/>
          </a:p>
          <a:p>
            <a:pPr marL="457200" lvl="0" indent="-330200" algn="l" rtl="0">
              <a:spcBef>
                <a:spcPts val="0"/>
              </a:spcBef>
              <a:spcAft>
                <a:spcPts val="0"/>
              </a:spcAft>
              <a:buSzPts val="1600"/>
              <a:buChar char="●"/>
            </a:pPr>
            <a:r>
              <a:rPr lang="en"/>
              <a:t>Programming</a:t>
            </a:r>
            <a:endParaRPr dirty="0"/>
          </a:p>
          <a:p>
            <a:pPr marL="914400" lvl="1" indent="-330200" algn="l" rtl="0">
              <a:spcBef>
                <a:spcPts val="0"/>
              </a:spcBef>
              <a:spcAft>
                <a:spcPts val="0"/>
              </a:spcAft>
              <a:buSzPts val="1600"/>
              <a:buChar char="○"/>
            </a:pPr>
            <a:r>
              <a:rPr lang="en"/>
              <a:t>Learning Java</a:t>
            </a:r>
            <a:endParaRPr dirty="0"/>
          </a:p>
          <a:p>
            <a:pPr marL="914400" lvl="1" indent="-330200" algn="l" rtl="0">
              <a:spcBef>
                <a:spcPts val="0"/>
              </a:spcBef>
              <a:spcAft>
                <a:spcPts val="0"/>
              </a:spcAft>
              <a:buSzPts val="1600"/>
              <a:buChar char="○"/>
            </a:pPr>
            <a:r>
              <a:rPr lang="en"/>
              <a:t>Creating intuitive control methods</a:t>
            </a:r>
            <a:endParaRPr dirty="0"/>
          </a:p>
          <a:p>
            <a:pPr marL="0" lvl="0" indent="0" algn="l" rtl="0">
              <a:spcBef>
                <a:spcPts val="0"/>
              </a:spcBef>
              <a:spcAft>
                <a:spcPts val="0"/>
              </a:spcAft>
              <a:buNone/>
            </a:pPr>
            <a:endParaRPr dirty="0"/>
          </a:p>
        </p:txBody>
      </p:sp>
      <p:pic>
        <p:nvPicPr>
          <p:cNvPr id="104" name="Google Shape;104;p15"/>
          <p:cNvPicPr preferRelativeResize="0"/>
          <p:nvPr/>
        </p:nvPicPr>
        <p:blipFill rotWithShape="1">
          <a:blip r:embed="rId3">
            <a:alphaModFix/>
          </a:blip>
          <a:srcRect l="27063" r="13691"/>
          <a:stretch/>
        </p:blipFill>
        <p:spPr>
          <a:xfrm>
            <a:off x="4572000" y="0"/>
            <a:ext cx="4572001" cy="5143501"/>
          </a:xfrm>
          <a:prstGeom prst="rect">
            <a:avLst/>
          </a:prstGeom>
          <a:noFill/>
          <a:ln>
            <a:noFill/>
          </a:ln>
        </p:spPr>
      </p:pic>
      <p:pic>
        <p:nvPicPr>
          <p:cNvPr id="105" name="Google Shape;105;p15"/>
          <p:cNvPicPr preferRelativeResize="0"/>
          <p:nvPr/>
        </p:nvPicPr>
        <p:blipFill>
          <a:blip r:embed="rId4">
            <a:alphaModFix/>
          </a:blip>
          <a:stretch>
            <a:fillRect/>
          </a:stretch>
        </p:blipFill>
        <p:spPr>
          <a:xfrm>
            <a:off x="7286650" y="4565900"/>
            <a:ext cx="1732600" cy="40945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427" t="14179"/>
          <a:stretch/>
        </p:blipFill>
        <p:spPr>
          <a:xfrm>
            <a:off x="4579088" y="2186035"/>
            <a:ext cx="4564913" cy="2957465"/>
          </a:xfrm>
          <a:prstGeom prst="rect">
            <a:avLst/>
          </a:prstGeom>
        </p:spPr>
      </p:pic>
      <p:sp>
        <p:nvSpPr>
          <p:cNvPr id="110" name="Google Shape;110;p16"/>
          <p:cNvSpPr txBox="1">
            <a:spLocks noGrp="1"/>
          </p:cNvSpPr>
          <p:nvPr>
            <p:ph type="title"/>
          </p:nvPr>
        </p:nvSpPr>
        <p:spPr>
          <a:xfrm>
            <a:off x="572325" y="216150"/>
            <a:ext cx="3300900" cy="10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The Non-Engineering Part of Robotics</a:t>
            </a:r>
            <a:endParaRPr sz="2400" dirty="0"/>
          </a:p>
        </p:txBody>
      </p:sp>
      <p:sp>
        <p:nvSpPr>
          <p:cNvPr id="111" name="Google Shape;111;p16"/>
          <p:cNvSpPr txBox="1">
            <a:spLocks noGrp="1"/>
          </p:cNvSpPr>
          <p:nvPr>
            <p:ph type="subTitle" idx="1"/>
          </p:nvPr>
        </p:nvSpPr>
        <p:spPr>
          <a:xfrm>
            <a:off x="724949" y="1510825"/>
            <a:ext cx="3591869" cy="2564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dirty="0"/>
              <a:t>Business</a:t>
            </a:r>
            <a:endParaRPr dirty="0"/>
          </a:p>
          <a:p>
            <a:pPr marL="914400" lvl="1" indent="-330200" algn="l" rtl="0">
              <a:spcBef>
                <a:spcPts val="0"/>
              </a:spcBef>
              <a:spcAft>
                <a:spcPts val="0"/>
              </a:spcAft>
              <a:buSzPts val="1600"/>
              <a:buChar char="○"/>
            </a:pPr>
            <a:r>
              <a:rPr lang="en" dirty="0"/>
              <a:t>Finances, management, sponsorships, etc.</a:t>
            </a:r>
            <a:endParaRPr dirty="0"/>
          </a:p>
          <a:p>
            <a:pPr marL="457200" lvl="0" indent="-330200" algn="l" rtl="0">
              <a:spcBef>
                <a:spcPts val="0"/>
              </a:spcBef>
              <a:spcAft>
                <a:spcPts val="0"/>
              </a:spcAft>
              <a:buSzPts val="1600"/>
              <a:buChar char="●"/>
            </a:pPr>
            <a:r>
              <a:rPr lang="en" dirty="0"/>
              <a:t>Media</a:t>
            </a:r>
            <a:endParaRPr dirty="0"/>
          </a:p>
          <a:p>
            <a:pPr marL="914400" lvl="1" indent="-330200" algn="l" rtl="0">
              <a:spcBef>
                <a:spcPts val="0"/>
              </a:spcBef>
              <a:spcAft>
                <a:spcPts val="0"/>
              </a:spcAft>
              <a:buSzPts val="1600"/>
              <a:buChar char="○"/>
            </a:pPr>
            <a:r>
              <a:rPr lang="en" dirty="0"/>
              <a:t>Photography</a:t>
            </a:r>
            <a:endParaRPr dirty="0"/>
          </a:p>
          <a:p>
            <a:pPr marL="914400" lvl="1" indent="-330200" algn="l" rtl="0">
              <a:spcBef>
                <a:spcPts val="0"/>
              </a:spcBef>
              <a:spcAft>
                <a:spcPts val="0"/>
              </a:spcAft>
              <a:buSzPts val="1600"/>
              <a:buChar char="○"/>
            </a:pPr>
            <a:r>
              <a:rPr lang="en" dirty="0" smtClean="0"/>
              <a:t>Cinematography</a:t>
            </a:r>
          </a:p>
          <a:p>
            <a:pPr marL="914400" lvl="1" indent="-330200" algn="l" rtl="0">
              <a:spcBef>
                <a:spcPts val="0"/>
              </a:spcBef>
              <a:spcAft>
                <a:spcPts val="0"/>
              </a:spcAft>
              <a:buSzPts val="1600"/>
              <a:buChar char="○"/>
            </a:pPr>
            <a:r>
              <a:rPr lang="en" dirty="0" smtClean="0"/>
              <a:t>Web design</a:t>
            </a:r>
            <a:endParaRPr dirty="0"/>
          </a:p>
          <a:p>
            <a:pPr marL="457200" lvl="0" indent="-330200" algn="l" rtl="0">
              <a:spcBef>
                <a:spcPts val="0"/>
              </a:spcBef>
              <a:spcAft>
                <a:spcPts val="0"/>
              </a:spcAft>
              <a:buSzPts val="1600"/>
              <a:buChar char="●"/>
            </a:pPr>
            <a:r>
              <a:rPr lang="en" dirty="0"/>
              <a:t>Branding</a:t>
            </a:r>
            <a:endParaRPr dirty="0"/>
          </a:p>
          <a:p>
            <a:pPr marL="914400" lvl="1" indent="-330200" algn="l" rtl="0">
              <a:spcBef>
                <a:spcPts val="0"/>
              </a:spcBef>
              <a:spcAft>
                <a:spcPts val="0"/>
              </a:spcAft>
              <a:buSzPts val="1600"/>
              <a:buChar char="○"/>
            </a:pPr>
            <a:r>
              <a:rPr lang="en" dirty="0"/>
              <a:t>Logo, shirts, buttons, etc.</a:t>
            </a:r>
            <a:endParaRPr dirty="0"/>
          </a:p>
          <a:p>
            <a:pPr marL="457200" lvl="0" indent="-330200" algn="l" rtl="0">
              <a:spcBef>
                <a:spcPts val="0"/>
              </a:spcBef>
              <a:spcAft>
                <a:spcPts val="0"/>
              </a:spcAft>
              <a:buSzPts val="1600"/>
              <a:buChar char="●"/>
            </a:pPr>
            <a:r>
              <a:rPr lang="en" dirty="0"/>
              <a:t>Community </a:t>
            </a:r>
            <a:r>
              <a:rPr lang="en" dirty="0" smtClean="0"/>
              <a:t>Outreach</a:t>
            </a:r>
          </a:p>
          <a:p>
            <a:pPr lvl="1" indent="-330200">
              <a:buFont typeface="Courier New" panose="02070309020205020404" pitchFamily="49" charset="0"/>
              <a:buChar char="o"/>
            </a:pPr>
            <a:r>
              <a:rPr lang="en" dirty="0"/>
              <a:t>Connecting with our school</a:t>
            </a:r>
            <a:endParaRPr dirty="0"/>
          </a:p>
          <a:p>
            <a:pPr marL="457200" lvl="0" indent="-330200" algn="l" rtl="0">
              <a:spcBef>
                <a:spcPts val="0"/>
              </a:spcBef>
              <a:spcAft>
                <a:spcPts val="0"/>
              </a:spcAft>
              <a:buSzPts val="1600"/>
              <a:buChar char="●"/>
            </a:pPr>
            <a:r>
              <a:rPr lang="en" dirty="0"/>
              <a:t>Team Bonding</a:t>
            </a:r>
            <a:endParaRPr dirty="0"/>
          </a:p>
        </p:txBody>
      </p:sp>
      <p:pic>
        <p:nvPicPr>
          <p:cNvPr id="112" name="Google Shape;112;p16"/>
          <p:cNvPicPr preferRelativeResize="0"/>
          <p:nvPr/>
        </p:nvPicPr>
        <p:blipFill rotWithShape="1">
          <a:blip r:embed="rId4">
            <a:alphaModFix/>
          </a:blip>
          <a:srcRect l="30096" r="10658"/>
          <a:stretch/>
        </p:blipFill>
        <p:spPr>
          <a:xfrm>
            <a:off x="4579088" y="0"/>
            <a:ext cx="4564912" cy="2183219"/>
          </a:xfrm>
          <a:prstGeom prst="rect">
            <a:avLst/>
          </a:prstGeom>
          <a:noFill/>
          <a:ln>
            <a:noFill/>
          </a:ln>
        </p:spPr>
      </p:pic>
      <p:pic>
        <p:nvPicPr>
          <p:cNvPr id="113" name="Google Shape;113;p16"/>
          <p:cNvPicPr preferRelativeResize="0"/>
          <p:nvPr/>
        </p:nvPicPr>
        <p:blipFill>
          <a:blip r:embed="rId5">
            <a:alphaModFix/>
          </a:blip>
          <a:stretch>
            <a:fillRect/>
          </a:stretch>
        </p:blipFill>
        <p:spPr>
          <a:xfrm>
            <a:off x="7286650" y="4565900"/>
            <a:ext cx="1732600" cy="40945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l="31674" r="9066"/>
          <a:stretch/>
        </p:blipFill>
        <p:spPr>
          <a:xfrm>
            <a:off x="4572000" y="0"/>
            <a:ext cx="4571996" cy="5143496"/>
          </a:xfrm>
          <a:prstGeom prst="rect">
            <a:avLst/>
          </a:prstGeom>
          <a:noFill/>
          <a:ln>
            <a:noFill/>
          </a:ln>
        </p:spPr>
      </p:pic>
      <p:sp>
        <p:nvSpPr>
          <p:cNvPr id="119" name="Google Shape;119;p17"/>
          <p:cNvSpPr txBox="1">
            <a:spLocks noGrp="1"/>
          </p:cNvSpPr>
          <p:nvPr>
            <p:ph type="title"/>
          </p:nvPr>
        </p:nvSpPr>
        <p:spPr>
          <a:xfrm>
            <a:off x="724950" y="15510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Competition</a:t>
            </a:r>
            <a:endParaRPr dirty="0"/>
          </a:p>
        </p:txBody>
      </p:sp>
      <p:sp>
        <p:nvSpPr>
          <p:cNvPr id="120" name="Google Shape;120;p17"/>
          <p:cNvSpPr txBox="1">
            <a:spLocks noGrp="1"/>
          </p:cNvSpPr>
          <p:nvPr>
            <p:ph type="subTitle" idx="1"/>
          </p:nvPr>
        </p:nvSpPr>
        <p:spPr>
          <a:xfrm>
            <a:off x="724950" y="1265875"/>
            <a:ext cx="3300900" cy="22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dirty="0"/>
          </a:p>
          <a:p>
            <a:pPr marL="457200" lvl="0" indent="-355600" algn="l" rtl="0">
              <a:spcBef>
                <a:spcPts val="0"/>
              </a:spcBef>
              <a:spcAft>
                <a:spcPts val="0"/>
              </a:spcAft>
              <a:buSzPts val="2000"/>
              <a:buChar char="●"/>
            </a:pPr>
            <a:r>
              <a:rPr lang="en" sz="2000"/>
              <a:t>Scouting</a:t>
            </a: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Char char="●"/>
            </a:pPr>
            <a:r>
              <a:rPr lang="en" sz="2000"/>
              <a:t>Drive Team</a:t>
            </a: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Char char="●"/>
            </a:pPr>
            <a:r>
              <a:rPr lang="en" sz="2000"/>
              <a:t>Team Spirit</a:t>
            </a: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Char char="●"/>
            </a:pPr>
            <a:r>
              <a:rPr lang="en" sz="2000"/>
              <a:t>Fun</a:t>
            </a: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Char char="●"/>
            </a:pPr>
            <a:r>
              <a:rPr lang="en" sz="2000"/>
              <a:t>Buttons</a:t>
            </a:r>
            <a:endParaRPr sz="2000" dirty="0"/>
          </a:p>
        </p:txBody>
      </p:sp>
      <p:pic>
        <p:nvPicPr>
          <p:cNvPr id="121" name="Google Shape;121;p17"/>
          <p:cNvPicPr preferRelativeResize="0"/>
          <p:nvPr/>
        </p:nvPicPr>
        <p:blipFill>
          <a:blip r:embed="rId4">
            <a:alphaModFix/>
          </a:blip>
          <a:stretch>
            <a:fillRect/>
          </a:stretch>
        </p:blipFill>
        <p:spPr>
          <a:xfrm>
            <a:off x="7286650" y="4565900"/>
            <a:ext cx="1732600" cy="4094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9" name="Google Shape;129;p18"/>
          <p:cNvPicPr preferRelativeResize="0"/>
          <p:nvPr/>
        </p:nvPicPr>
        <p:blipFill>
          <a:blip r:embed="rId3">
            <a:alphaModFix/>
          </a:blip>
          <a:stretch>
            <a:fillRect/>
          </a:stretch>
        </p:blipFill>
        <p:spPr>
          <a:xfrm>
            <a:off x="4548217" y="2587256"/>
            <a:ext cx="4595783" cy="2488018"/>
          </a:xfrm>
          <a:prstGeom prst="rect">
            <a:avLst/>
          </a:prstGeom>
          <a:noFill/>
          <a:ln>
            <a:noFill/>
          </a:ln>
        </p:spPr>
      </p:pic>
      <p:sp>
        <p:nvSpPr>
          <p:cNvPr id="126" name="Google Shape;126;p18"/>
          <p:cNvSpPr txBox="1">
            <a:spLocks noGrp="1"/>
          </p:cNvSpPr>
          <p:nvPr>
            <p:ph type="title"/>
          </p:nvPr>
        </p:nvSpPr>
        <p:spPr>
          <a:xfrm>
            <a:off x="724950" y="15510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Bonding</a:t>
            </a:r>
            <a:endParaRPr dirty="0"/>
          </a:p>
        </p:txBody>
      </p:sp>
      <p:sp>
        <p:nvSpPr>
          <p:cNvPr id="127" name="Google Shape;127;p18"/>
          <p:cNvSpPr txBox="1">
            <a:spLocks noGrp="1"/>
          </p:cNvSpPr>
          <p:nvPr>
            <p:ph type="subTitle" idx="1"/>
          </p:nvPr>
        </p:nvSpPr>
        <p:spPr>
          <a:xfrm>
            <a:off x="724950" y="1495500"/>
            <a:ext cx="3300900" cy="27756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dirty="0"/>
              <a:t>Games</a:t>
            </a:r>
            <a:endParaRPr dirty="0"/>
          </a:p>
          <a:p>
            <a:pPr marL="914400" lvl="1" indent="-330200" algn="l" rtl="0">
              <a:spcBef>
                <a:spcPts val="0"/>
              </a:spcBef>
              <a:spcAft>
                <a:spcPts val="0"/>
              </a:spcAft>
              <a:buSzPts val="1600"/>
              <a:buChar char="○"/>
            </a:pPr>
            <a:r>
              <a:rPr lang="en" dirty="0"/>
              <a:t>Smash Bros</a:t>
            </a:r>
            <a:endParaRPr dirty="0"/>
          </a:p>
          <a:p>
            <a:pPr marL="914400" lvl="1" indent="-330200" algn="l" rtl="0">
              <a:spcBef>
                <a:spcPts val="0"/>
              </a:spcBef>
              <a:spcAft>
                <a:spcPts val="0"/>
              </a:spcAft>
              <a:buSzPts val="1600"/>
              <a:buChar char="○"/>
            </a:pPr>
            <a:r>
              <a:rPr lang="en" dirty="0"/>
              <a:t>Uno</a:t>
            </a:r>
            <a:endParaRPr dirty="0"/>
          </a:p>
          <a:p>
            <a:pPr marL="914400" lvl="1" indent="-330200" algn="l" rtl="0">
              <a:spcBef>
                <a:spcPts val="0"/>
              </a:spcBef>
              <a:spcAft>
                <a:spcPts val="0"/>
              </a:spcAft>
              <a:buSzPts val="1600"/>
              <a:buChar char="○"/>
            </a:pPr>
            <a:r>
              <a:rPr lang="en" dirty="0"/>
              <a:t>Family Feud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457200" lvl="0" indent="-330200" algn="l" rtl="0">
              <a:spcBef>
                <a:spcPts val="0"/>
              </a:spcBef>
              <a:spcAft>
                <a:spcPts val="0"/>
              </a:spcAft>
              <a:buSzPts val="1600"/>
              <a:buChar char="●"/>
            </a:pPr>
            <a:r>
              <a:rPr lang="en" dirty="0"/>
              <a:t>Activities</a:t>
            </a:r>
            <a:endParaRPr dirty="0"/>
          </a:p>
          <a:p>
            <a:pPr marL="914400" lvl="1" indent="-330200" algn="l" rtl="0">
              <a:spcBef>
                <a:spcPts val="0"/>
              </a:spcBef>
              <a:spcAft>
                <a:spcPts val="0"/>
              </a:spcAft>
              <a:buSzPts val="1600"/>
              <a:buChar char="○"/>
            </a:pPr>
            <a:r>
              <a:rPr lang="en" dirty="0"/>
              <a:t>Cup Stacking with rubber </a:t>
            </a:r>
            <a:r>
              <a:rPr lang="en" dirty="0" smtClean="0"/>
              <a:t>bands</a:t>
            </a:r>
          </a:p>
          <a:p>
            <a:pPr lvl="1" indent="-330200">
              <a:buChar char="○"/>
            </a:pPr>
            <a:r>
              <a:rPr lang="en-US" dirty="0" smtClean="0"/>
              <a:t>Spaghetti </a:t>
            </a:r>
            <a:r>
              <a:rPr lang="en-US" dirty="0"/>
              <a:t>and marshmallow challenge</a:t>
            </a:r>
            <a:endParaRPr dirty="0"/>
          </a:p>
          <a:p>
            <a:pPr marL="0" lvl="0" indent="0" algn="l" rtl="0">
              <a:spcBef>
                <a:spcPts val="0"/>
              </a:spcBef>
              <a:spcAft>
                <a:spcPts val="0"/>
              </a:spcAft>
              <a:buNone/>
            </a:pP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217" y="0"/>
            <a:ext cx="4595783" cy="2587256"/>
          </a:xfrm>
          <a:prstGeom prst="rect">
            <a:avLst/>
          </a:prstGeom>
        </p:spPr>
      </p:pic>
      <p:pic>
        <p:nvPicPr>
          <p:cNvPr id="8" name="Google Shape;121;p17"/>
          <p:cNvPicPr preferRelativeResize="0"/>
          <p:nvPr/>
        </p:nvPicPr>
        <p:blipFill>
          <a:blip r:embed="rId5">
            <a:alphaModFix/>
          </a:blip>
          <a:stretch>
            <a:fillRect/>
          </a:stretch>
        </p:blipFill>
        <p:spPr>
          <a:xfrm>
            <a:off x="7286650" y="4565900"/>
            <a:ext cx="1732600" cy="4094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7" name="mtE6Va6oOhU"/>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4568724" y="2747226"/>
            <a:ext cx="4566845" cy="2399721"/>
          </a:xfrm>
          <a:prstGeom prst="rect">
            <a:avLst/>
          </a:prstGeom>
        </p:spPr>
      </p:pic>
      <p:sp>
        <p:nvSpPr>
          <p:cNvPr id="134" name="Google Shape;134;p19"/>
          <p:cNvSpPr txBox="1">
            <a:spLocks noGrp="1"/>
          </p:cNvSpPr>
          <p:nvPr>
            <p:ph type="title"/>
          </p:nvPr>
        </p:nvSpPr>
        <p:spPr>
          <a:xfrm>
            <a:off x="49616" y="155100"/>
            <a:ext cx="4465674" cy="1071188"/>
          </a:xfrm>
          <a:prstGeom prst="rect">
            <a:avLst/>
          </a:prstGeom>
        </p:spPr>
        <p:txBody>
          <a:bodyPr spcFirstLastPara="1" wrap="square" lIns="91425" tIns="91425" rIns="91425" bIns="91425" anchor="t" anchorCtr="0">
            <a:noAutofit/>
          </a:bodyPr>
          <a:lstStyle/>
          <a:p>
            <a:pPr lvl="0" algn="ctr"/>
            <a:r>
              <a:rPr lang="en-US" sz="2800" dirty="0">
                <a:solidFill>
                  <a:srgbClr val="00B050"/>
                </a:solidFill>
              </a:rPr>
              <a:t>The Impact: How has FIRST changed your life?</a:t>
            </a:r>
            <a:endParaRPr dirty="0">
              <a:solidFill>
                <a:srgbClr val="00B050"/>
              </a:solidFill>
            </a:endParaRPr>
          </a:p>
        </p:txBody>
      </p:sp>
      <p:pic>
        <p:nvPicPr>
          <p:cNvPr id="6" name="Google Shape;121;p17"/>
          <p:cNvPicPr preferRelativeResize="0"/>
          <p:nvPr/>
        </p:nvPicPr>
        <p:blipFill>
          <a:blip r:embed="rId5">
            <a:alphaModFix/>
          </a:blip>
          <a:stretch>
            <a:fillRect/>
          </a:stretch>
        </p:blipFill>
        <p:spPr>
          <a:xfrm>
            <a:off x="7166147" y="4561220"/>
            <a:ext cx="1732600" cy="409450"/>
          </a:xfrm>
          <a:prstGeom prst="rect">
            <a:avLst/>
          </a:prstGeom>
          <a:noFill/>
          <a:ln>
            <a:noFill/>
          </a:ln>
        </p:spPr>
      </p:pic>
      <p:pic>
        <p:nvPicPr>
          <p:cNvPr id="4" name="Picture 3"/>
          <p:cNvPicPr>
            <a:picLocks noChangeAspect="1"/>
          </p:cNvPicPr>
          <p:nvPr/>
        </p:nvPicPr>
        <p:blipFill>
          <a:blip r:embed="rId6"/>
          <a:stretch>
            <a:fillRect/>
          </a:stretch>
        </p:blipFill>
        <p:spPr>
          <a:xfrm>
            <a:off x="270132" y="1112404"/>
            <a:ext cx="1600423" cy="381053"/>
          </a:xfrm>
          <a:prstGeom prst="rect">
            <a:avLst/>
          </a:prstGeom>
        </p:spPr>
      </p:pic>
      <p:pic>
        <p:nvPicPr>
          <p:cNvPr id="9" name="Picture 4" descr="http://2.bp.blogspot.com/-kWMO9-Jp0DE/TuEIskbewFI/AAAAAAAAAqk/BrTmaEZUSsY/s1600/FIRST-Robotics-Heritage-High-Holly.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8724" y="-24463"/>
            <a:ext cx="4566845" cy="19798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616" y="1166480"/>
            <a:ext cx="4465674" cy="1308050"/>
          </a:xfrm>
          <a:prstGeom prst="rect">
            <a:avLst/>
          </a:prstGeom>
          <a:noFill/>
        </p:spPr>
        <p:txBody>
          <a:bodyPr wrap="square" rtlCol="0">
            <a:spAutoFit/>
          </a:bodyPr>
          <a:lstStyle/>
          <a:p>
            <a:pPr algn="ctr"/>
            <a:r>
              <a:rPr lang="en-US" dirty="0" smtClean="0"/>
              <a:t>In </a:t>
            </a:r>
            <a:r>
              <a:rPr lang="en-US" dirty="0"/>
              <a:t>short, it probably saved me at least a year of unnecessary waiting and education, so I can get started on my future faster, and it certainly gave me more confidence in myself, although you never would've known I lacked that.</a:t>
            </a:r>
          </a:p>
          <a:p>
            <a:pPr algn="ctr"/>
            <a:endParaRPr lang="en-US" sz="900" dirty="0"/>
          </a:p>
        </p:txBody>
      </p:sp>
      <p:sp>
        <p:nvSpPr>
          <p:cNvPr id="12" name="TextBox 11"/>
          <p:cNvSpPr txBox="1"/>
          <p:nvPr/>
        </p:nvSpPr>
        <p:spPr>
          <a:xfrm>
            <a:off x="49616" y="2477680"/>
            <a:ext cx="4465674" cy="2308324"/>
          </a:xfrm>
          <a:prstGeom prst="rect">
            <a:avLst/>
          </a:prstGeom>
          <a:noFill/>
        </p:spPr>
        <p:txBody>
          <a:bodyPr wrap="square" rtlCol="0">
            <a:spAutoFit/>
          </a:bodyPr>
          <a:lstStyle/>
          <a:p>
            <a:r>
              <a:rPr lang="en-US" sz="1200" b="1" dirty="0">
                <a:solidFill>
                  <a:schemeClr val="bg2"/>
                </a:solidFill>
                <a:latin typeface="Bradley Hand ITC" panose="03070402050302030203" pitchFamily="66" charset="0"/>
              </a:rPr>
              <a:t>FIRST gave me the best friends I had in high school. It taught me to neglect my wrong first impressions of people and appreciate the best of all.</a:t>
            </a:r>
          </a:p>
          <a:p>
            <a:endParaRPr lang="en-US" sz="1200" b="1" dirty="0">
              <a:solidFill>
                <a:schemeClr val="bg2"/>
              </a:solidFill>
              <a:latin typeface="Bradley Hand ITC" panose="03070402050302030203" pitchFamily="66" charset="0"/>
            </a:endParaRPr>
          </a:p>
          <a:p>
            <a:r>
              <a:rPr lang="en-US" sz="1200" b="1" dirty="0">
                <a:solidFill>
                  <a:schemeClr val="bg2"/>
                </a:solidFill>
                <a:latin typeface="Bradley Hand ITC" panose="03070402050302030203" pitchFamily="66" charset="0"/>
              </a:rPr>
              <a:t>FIRST gave me confidence in my college education. It showed me that I really do love electronics and programming, and I'm as happy as I can be with my major.</a:t>
            </a:r>
          </a:p>
          <a:p>
            <a:endParaRPr lang="en-US" sz="1200" b="1" dirty="0">
              <a:solidFill>
                <a:schemeClr val="bg2"/>
              </a:solidFill>
              <a:latin typeface="Bradley Hand ITC" panose="03070402050302030203" pitchFamily="66" charset="0"/>
            </a:endParaRPr>
          </a:p>
          <a:p>
            <a:r>
              <a:rPr lang="en-US" sz="1200" b="1" dirty="0">
                <a:solidFill>
                  <a:schemeClr val="bg2"/>
                </a:solidFill>
                <a:latin typeface="Bradley Hand ITC" panose="03070402050302030203" pitchFamily="66" charset="0"/>
              </a:rPr>
              <a:t>FIRST gave me an opportunity to thrive. It was a great place to be a leader in something, even though my family couldn't afford participation fees in other extra curricular activities. It was a shot of self confidence that was long over due</a:t>
            </a:r>
            <a:r>
              <a:rPr lang="en-US" sz="1200" b="1" dirty="0" smtClean="0">
                <a:solidFill>
                  <a:schemeClr val="bg2"/>
                </a:solidFill>
                <a:latin typeface="Bradley Hand ITC" panose="03070402050302030203" pitchFamily="66" charset="0"/>
              </a:rPr>
              <a:t>.</a:t>
            </a:r>
            <a:endParaRPr lang="en-US" sz="1200" b="1" dirty="0">
              <a:solidFill>
                <a:schemeClr val="bg2"/>
              </a:solidFill>
              <a:latin typeface="Bradley Hand ITC" panose="03070402050302030203" pitchFamily="66" charset="0"/>
            </a:endParaRPr>
          </a:p>
        </p:txBody>
      </p:sp>
      <p:sp>
        <p:nvSpPr>
          <p:cNvPr id="13" name="TextBox 12"/>
          <p:cNvSpPr txBox="1"/>
          <p:nvPr/>
        </p:nvSpPr>
        <p:spPr>
          <a:xfrm rot="20402759">
            <a:off x="4467879" y="2184390"/>
            <a:ext cx="1913211" cy="261610"/>
          </a:xfrm>
          <a:prstGeom prst="rect">
            <a:avLst/>
          </a:prstGeom>
          <a:noFill/>
        </p:spPr>
        <p:txBody>
          <a:bodyPr wrap="square" rtlCol="0">
            <a:spAutoFit/>
          </a:bodyPr>
          <a:lstStyle/>
          <a:p>
            <a:r>
              <a:rPr lang="en-US" sz="1100" b="1" dirty="0">
                <a:solidFill>
                  <a:srgbClr val="0070C0"/>
                </a:solidFill>
              </a:rPr>
              <a:t>It gave me the motivation </a:t>
            </a:r>
            <a:r>
              <a:rPr lang="en-US" sz="1100" b="1" dirty="0" smtClean="0">
                <a:solidFill>
                  <a:srgbClr val="0070C0"/>
                </a:solidFill>
              </a:rPr>
              <a:t>..</a:t>
            </a:r>
            <a:endParaRPr lang="en-US" sz="1100" b="1" dirty="0">
              <a:solidFill>
                <a:srgbClr val="0070C0"/>
              </a:solidFill>
            </a:endParaRPr>
          </a:p>
        </p:txBody>
      </p:sp>
      <p:sp>
        <p:nvSpPr>
          <p:cNvPr id="14" name="TextBox 13"/>
          <p:cNvSpPr txBox="1"/>
          <p:nvPr/>
        </p:nvSpPr>
        <p:spPr>
          <a:xfrm rot="20402759">
            <a:off x="5560412" y="2135144"/>
            <a:ext cx="1686660" cy="430887"/>
          </a:xfrm>
          <a:prstGeom prst="rect">
            <a:avLst/>
          </a:prstGeom>
          <a:noFill/>
        </p:spPr>
        <p:txBody>
          <a:bodyPr wrap="square" rtlCol="0">
            <a:spAutoFit/>
          </a:bodyPr>
          <a:lstStyle/>
          <a:p>
            <a:r>
              <a:rPr lang="en-US" sz="1100" b="1" dirty="0">
                <a:solidFill>
                  <a:srgbClr val="0070C0"/>
                </a:solidFill>
              </a:rPr>
              <a:t>It gave me on-the-job experience </a:t>
            </a:r>
            <a:r>
              <a:rPr lang="en-US" sz="1100" b="1" dirty="0" smtClean="0">
                <a:solidFill>
                  <a:srgbClr val="0070C0"/>
                </a:solidFill>
              </a:rPr>
              <a:t>..</a:t>
            </a:r>
            <a:endParaRPr lang="en-US" sz="1100" b="1" dirty="0">
              <a:solidFill>
                <a:srgbClr val="0070C0"/>
              </a:solidFill>
            </a:endParaRPr>
          </a:p>
        </p:txBody>
      </p:sp>
      <p:sp>
        <p:nvSpPr>
          <p:cNvPr id="15" name="TextBox 14"/>
          <p:cNvSpPr txBox="1"/>
          <p:nvPr/>
        </p:nvSpPr>
        <p:spPr>
          <a:xfrm rot="20402759">
            <a:off x="6723942" y="2116200"/>
            <a:ext cx="1818285" cy="430887"/>
          </a:xfrm>
          <a:prstGeom prst="rect">
            <a:avLst/>
          </a:prstGeom>
          <a:noFill/>
        </p:spPr>
        <p:txBody>
          <a:bodyPr wrap="square" rtlCol="0">
            <a:spAutoFit/>
          </a:bodyPr>
          <a:lstStyle/>
          <a:p>
            <a:r>
              <a:rPr lang="en-US" sz="1100" b="1" dirty="0">
                <a:solidFill>
                  <a:srgbClr val="0070C0"/>
                </a:solidFill>
              </a:rPr>
              <a:t>It gave me the </a:t>
            </a:r>
            <a:r>
              <a:rPr lang="en-US" sz="1100" b="1" dirty="0" smtClean="0">
                <a:solidFill>
                  <a:srgbClr val="0070C0"/>
                </a:solidFill>
              </a:rPr>
              <a:t>tools I need to succeed ..</a:t>
            </a:r>
            <a:endParaRPr lang="en-US" sz="1100" b="1" dirty="0">
              <a:solidFill>
                <a:srgbClr val="0070C0"/>
              </a:solidFill>
            </a:endParaRPr>
          </a:p>
        </p:txBody>
      </p:sp>
      <p:sp>
        <p:nvSpPr>
          <p:cNvPr id="16" name="TextBox 15"/>
          <p:cNvSpPr txBox="1"/>
          <p:nvPr/>
        </p:nvSpPr>
        <p:spPr>
          <a:xfrm rot="20402759">
            <a:off x="8012594" y="2185750"/>
            <a:ext cx="1194918" cy="430887"/>
          </a:xfrm>
          <a:prstGeom prst="rect">
            <a:avLst/>
          </a:prstGeom>
          <a:noFill/>
        </p:spPr>
        <p:txBody>
          <a:bodyPr wrap="square" rtlCol="0">
            <a:spAutoFit/>
          </a:bodyPr>
          <a:lstStyle/>
          <a:p>
            <a:r>
              <a:rPr lang="en-US" sz="1100" b="1" dirty="0">
                <a:solidFill>
                  <a:srgbClr val="0070C0"/>
                </a:solidFill>
              </a:rPr>
              <a:t>It gave me the </a:t>
            </a:r>
            <a:r>
              <a:rPr lang="en-US" sz="1100" b="1" dirty="0" smtClean="0">
                <a:solidFill>
                  <a:srgbClr val="0070C0"/>
                </a:solidFill>
              </a:rPr>
              <a:t>future ..</a:t>
            </a:r>
            <a:endParaRPr lang="en-US" sz="1100" b="1" dirty="0">
              <a:solidFill>
                <a:srgbClr val="0070C0"/>
              </a:solidFill>
            </a:endParaRPr>
          </a:p>
        </p:txBody>
      </p:sp>
      <p:sp>
        <p:nvSpPr>
          <p:cNvPr id="2" name="TextBox 1"/>
          <p:cNvSpPr txBox="1"/>
          <p:nvPr/>
        </p:nvSpPr>
        <p:spPr>
          <a:xfrm>
            <a:off x="3041576" y="4579469"/>
            <a:ext cx="1110342" cy="523220"/>
          </a:xfrm>
          <a:prstGeom prst="rect">
            <a:avLst/>
          </a:prstGeom>
          <a:noFill/>
        </p:spPr>
        <p:txBody>
          <a:bodyPr wrap="square" rtlCol="0">
            <a:spAutoFit/>
          </a:bodyPr>
          <a:lstStyle/>
          <a:p>
            <a:pPr algn="r"/>
            <a:r>
              <a:rPr lang="en-US" b="1" dirty="0" smtClean="0">
                <a:solidFill>
                  <a:srgbClr val="FF0000"/>
                </a:solidFill>
              </a:rPr>
              <a:t>Click to start video</a:t>
            </a:r>
            <a:endParaRPr lang="en-US" b="1" dirty="0">
              <a:solidFill>
                <a:srgbClr val="FF0000"/>
              </a:solidFill>
            </a:endParaRPr>
          </a:p>
        </p:txBody>
      </p:sp>
      <p:sp>
        <p:nvSpPr>
          <p:cNvPr id="3" name="Right Arrow 2"/>
          <p:cNvSpPr/>
          <p:nvPr/>
        </p:nvSpPr>
        <p:spPr>
          <a:xfrm>
            <a:off x="4187372" y="4786004"/>
            <a:ext cx="345067" cy="907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948" y="2278764"/>
            <a:ext cx="4297104" cy="2864736"/>
          </a:xfrm>
          <a:prstGeom prst="rect">
            <a:avLst/>
          </a:prstGeom>
        </p:spPr>
      </p:pic>
      <p:sp>
        <p:nvSpPr>
          <p:cNvPr id="134" name="Google Shape;134;p19"/>
          <p:cNvSpPr txBox="1">
            <a:spLocks noGrp="1"/>
          </p:cNvSpPr>
          <p:nvPr>
            <p:ph type="title"/>
          </p:nvPr>
        </p:nvSpPr>
        <p:spPr>
          <a:xfrm>
            <a:off x="724950" y="155100"/>
            <a:ext cx="3300900" cy="16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End</a:t>
            </a:r>
            <a:endParaRPr dirty="0"/>
          </a:p>
        </p:txBody>
      </p:sp>
      <p:sp>
        <p:nvSpPr>
          <p:cNvPr id="135" name="Google Shape;135;p19"/>
          <p:cNvSpPr txBox="1">
            <a:spLocks noGrp="1"/>
          </p:cNvSpPr>
          <p:nvPr>
            <p:ph type="subTitle" idx="1"/>
          </p:nvPr>
        </p:nvSpPr>
        <p:spPr>
          <a:xfrm>
            <a:off x="724950" y="1963479"/>
            <a:ext cx="3300900" cy="139562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Questions</a:t>
            </a:r>
            <a:r>
              <a:rPr lang="en" dirty="0" smtClean="0"/>
              <a:t>?</a:t>
            </a:r>
          </a:p>
          <a:p>
            <a:pPr marL="0" lvl="0" indent="0" algn="ctr" rtl="0">
              <a:spcBef>
                <a:spcPts val="0"/>
              </a:spcBef>
              <a:spcAft>
                <a:spcPts val="0"/>
              </a:spcAft>
              <a:buNone/>
            </a:pPr>
            <a:endParaRPr lang="en" dirty="0" smtClean="0"/>
          </a:p>
          <a:p>
            <a:pPr marL="0" lvl="0" indent="0" algn="ctr" rtl="0">
              <a:spcBef>
                <a:spcPts val="0"/>
              </a:spcBef>
              <a:spcAft>
                <a:spcPts val="0"/>
              </a:spcAft>
              <a:buNone/>
            </a:pPr>
            <a:r>
              <a:rPr lang="en" dirty="0" smtClean="0"/>
              <a:t>Contact:</a:t>
            </a:r>
          </a:p>
          <a:p>
            <a:pPr marL="0" lvl="0" indent="0" algn="ctr" rtl="0">
              <a:spcBef>
                <a:spcPts val="0"/>
              </a:spcBef>
              <a:spcAft>
                <a:spcPts val="0"/>
              </a:spcAft>
              <a:buNone/>
            </a:pPr>
            <a:r>
              <a:rPr lang="en" dirty="0" smtClean="0"/>
              <a:t>Coach Neil Palachuk</a:t>
            </a:r>
          </a:p>
          <a:p>
            <a:pPr marL="0" lvl="0" indent="0" algn="ctr" rtl="0">
              <a:spcBef>
                <a:spcPts val="0"/>
              </a:spcBef>
              <a:spcAft>
                <a:spcPts val="0"/>
              </a:spcAft>
              <a:buNone/>
            </a:pPr>
            <a:r>
              <a:rPr lang="en" dirty="0" smtClean="0">
                <a:hlinkClick r:id="rId4"/>
              </a:rPr>
              <a:t>npalachuk@everettsd.org</a:t>
            </a:r>
            <a:endParaRPr lang="en" dirty="0" smtClean="0"/>
          </a:p>
          <a:p>
            <a:pPr marL="0" lvl="0" indent="0" algn="ctr" rtl="0">
              <a:spcBef>
                <a:spcPts val="0"/>
              </a:spcBef>
              <a:spcAft>
                <a:spcPts val="0"/>
              </a:spcAft>
              <a:buNone/>
            </a:pPr>
            <a:r>
              <a:rPr lang="en" dirty="0" smtClean="0"/>
              <a:t>425-210-3385</a:t>
            </a:r>
          </a:p>
          <a:p>
            <a:pPr marL="0" lvl="0" indent="0" algn="ctr" rtl="0">
              <a:spcBef>
                <a:spcPts val="0"/>
              </a:spcBef>
              <a:spcAft>
                <a:spcPts val="0"/>
              </a:spcAft>
              <a:buNone/>
            </a:pPr>
            <a:endParaRPr lang="en" dirty="0" smtClean="0"/>
          </a:p>
          <a:p>
            <a:pPr marL="0" lvl="0" indent="0" algn="ctr" rtl="0">
              <a:spcBef>
                <a:spcPts val="0"/>
              </a:spcBef>
              <a:spcAft>
                <a:spcPts val="0"/>
              </a:spcAft>
              <a:buNone/>
            </a:pPr>
            <a:r>
              <a:rPr lang="en-US" dirty="0"/>
              <a:t>o</a:t>
            </a:r>
            <a:r>
              <a:rPr lang="en" dirty="0" smtClean="0"/>
              <a:t>r any of our student team members @ otterchaos4512@gmail.com</a:t>
            </a:r>
            <a:endParaRPr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4263" r="3915" b="9173"/>
          <a:stretch/>
        </p:blipFill>
        <p:spPr>
          <a:xfrm>
            <a:off x="4657825" y="0"/>
            <a:ext cx="4393019" cy="2282456"/>
          </a:xfrm>
          <a:prstGeom prst="rect">
            <a:avLst/>
          </a:prstGeom>
        </p:spPr>
      </p:pic>
      <p:pic>
        <p:nvPicPr>
          <p:cNvPr id="6" name="Google Shape;121;p17"/>
          <p:cNvPicPr preferRelativeResize="0"/>
          <p:nvPr/>
        </p:nvPicPr>
        <p:blipFill>
          <a:blip r:embed="rId6">
            <a:alphaModFix/>
          </a:blip>
          <a:stretch>
            <a:fillRect/>
          </a:stretch>
        </p:blipFill>
        <p:spPr>
          <a:xfrm>
            <a:off x="7166147" y="4561220"/>
            <a:ext cx="1732600" cy="409450"/>
          </a:xfrm>
          <a:prstGeom prst="rect">
            <a:avLst/>
          </a:prstGeom>
          <a:noFill/>
          <a:ln>
            <a:noFill/>
          </a:ln>
        </p:spPr>
      </p:pic>
    </p:spTree>
    <p:extLst>
      <p:ext uri="{BB962C8B-B14F-4D97-AF65-F5344CB8AC3E}">
        <p14:creationId xmlns:p14="http://schemas.microsoft.com/office/powerpoint/2010/main" val="76750342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615</Words>
  <Application>Microsoft Office PowerPoint</Application>
  <PresentationFormat>On-screen Show (16:9)</PresentationFormat>
  <Paragraphs>81</Paragraphs>
  <Slides>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Poppins</vt:lpstr>
      <vt:lpstr>Raleway</vt:lpstr>
      <vt:lpstr>Arial</vt:lpstr>
      <vt:lpstr>Bradley Hand ITC</vt:lpstr>
      <vt:lpstr>Lato</vt:lpstr>
      <vt:lpstr>Courier New</vt:lpstr>
      <vt:lpstr>Garamond</vt:lpstr>
      <vt:lpstr>Streamline</vt:lpstr>
      <vt:lpstr>What is FIRST?</vt:lpstr>
      <vt:lpstr>What IS FIRST?</vt:lpstr>
      <vt:lpstr>How Does Robotics Introduce Engineering?</vt:lpstr>
      <vt:lpstr>The Non-Engineering Part of Robotics</vt:lpstr>
      <vt:lpstr>Competition</vt:lpstr>
      <vt:lpstr>Team Bonding</vt:lpstr>
      <vt:lpstr>The Impact: How has FIRST changed your life?</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FIRST?</dc:title>
  <dc:creator>Palachuk, Neil I.</dc:creator>
  <cp:lastModifiedBy>Palachuk (US), Neil I</cp:lastModifiedBy>
  <cp:revision>13</cp:revision>
  <dcterms:modified xsi:type="dcterms:W3CDTF">2019-08-27T15:47:26Z</dcterms:modified>
</cp:coreProperties>
</file>